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62" r:id="rId3"/>
    <p:sldId id="279" r:id="rId4"/>
    <p:sldId id="282" r:id="rId5"/>
    <p:sldId id="283" r:id="rId6"/>
    <p:sldId id="284" r:id="rId7"/>
    <p:sldId id="285" r:id="rId8"/>
    <p:sldId id="273" r:id="rId9"/>
    <p:sldId id="261" r:id="rId10"/>
    <p:sldId id="256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68598"/>
  </p:normalViewPr>
  <p:slideViewPr>
    <p:cSldViewPr snapToGrid="0" snapToObjects="1">
      <p:cViewPr varScale="1">
        <p:scale>
          <a:sx n="82" d="100"/>
          <a:sy n="82" d="100"/>
        </p:scale>
        <p:origin x="1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B5269-A72F-3F46-B603-C984560F82F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BEDF0-E6B7-FF4C-8DB4-E27ED51D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8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f167a6ca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f167a6ca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933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'Analytical View’ identifying researchers with experience working with the Add Health dataset.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coleridge.dimensions.ai</a:t>
            </a:r>
            <a:r>
              <a:rPr lang="en-US" dirty="0"/>
              <a:t>/analytics/publication/author/</a:t>
            </a:r>
            <a:r>
              <a:rPr lang="en-US" dirty="0" err="1"/>
              <a:t>aggregated?order</a:t>
            </a:r>
            <a:r>
              <a:rPr lang="en-US" dirty="0"/>
              <a:t>=</a:t>
            </a:r>
            <a:r>
              <a:rPr lang="en-US" dirty="0" err="1"/>
              <a:t>rcr&amp;and_facet_rc_datasets</a:t>
            </a:r>
            <a:r>
              <a:rPr lang="en-US" dirty="0"/>
              <a:t>=National%20Longitudinal%20Study%20of%20Adolescent%20to%20Adult%20Health%20%28Add%20Health%29%2C%201994-2008%20%5BPublic%20Use%5D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EDF0-E6B7-FF4C-8DB4-E27ED51D48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filters, we can identify researchers with very specific profiles who have experience working with a specific dataset. (Potential collaborators, nearby researchers who can share experience over a cup of coffee…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Here we find researchers in California (or who collaborate with someone in California) who publish ‘Genetics’ papers referencing the Add Health dataset.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coleridge.dimensions.ai</a:t>
            </a:r>
            <a:r>
              <a:rPr lang="en-US" dirty="0"/>
              <a:t>/analytics/publication/author/</a:t>
            </a:r>
            <a:r>
              <a:rPr lang="en-US" dirty="0" err="1"/>
              <a:t>aggregated?and_facet_research_org_state</a:t>
            </a:r>
            <a:r>
              <a:rPr lang="en-US" dirty="0"/>
              <a:t>=</a:t>
            </a:r>
            <a:r>
              <a:rPr lang="en-US" dirty="0" err="1"/>
              <a:t>US-CA&amp;and_facet_for</a:t>
            </a:r>
            <a:r>
              <a:rPr lang="en-US" dirty="0"/>
              <a:t>=2620&amp;and_facet_rc_datasets=National%20Longitudinal%20Study%20of%20Adolescent%20to%20Adult%20Health%20%28Add%20Health%29%2C%201994-2008%20%5BPublic%20Use%5D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EDF0-E6B7-FF4C-8DB4-E27ED51D48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89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datasets are used for economic research? Here we look at ‘Applied Economics’ publications (using the Fields of Research category system) and identify the top datasets.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coleridge.dimensions.ai</a:t>
            </a:r>
            <a:r>
              <a:rPr lang="en-US" dirty="0"/>
              <a:t>/discover/</a:t>
            </a:r>
            <a:r>
              <a:rPr lang="en-US" dirty="0" err="1"/>
              <a:t>publication?order</a:t>
            </a:r>
            <a:r>
              <a:rPr lang="en-US" dirty="0"/>
              <a:t>=</a:t>
            </a:r>
            <a:r>
              <a:rPr lang="en-US" dirty="0" err="1"/>
              <a:t>rcr&amp;and_facet_for</a:t>
            </a:r>
            <a:r>
              <a:rPr lang="en-US" dirty="0"/>
              <a:t>=3292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EDF0-E6B7-FF4C-8DB4-E27ED51D48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search. What datasets mention ‘housing’ in their description?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coleridge.dimensions.ai</a:t>
            </a:r>
            <a:r>
              <a:rPr lang="en-US" dirty="0"/>
              <a:t>/discover/</a:t>
            </a:r>
            <a:r>
              <a:rPr lang="en-US" dirty="0" err="1"/>
              <a:t>dataset?search_text</a:t>
            </a:r>
            <a:r>
              <a:rPr lang="en-US" dirty="0"/>
              <a:t>=</a:t>
            </a:r>
            <a:r>
              <a:rPr lang="en-US" dirty="0" err="1"/>
              <a:t>housing&amp;search_type</a:t>
            </a:r>
            <a:r>
              <a:rPr lang="en-US" dirty="0"/>
              <a:t>=</a:t>
            </a:r>
            <a:r>
              <a:rPr lang="en-US" dirty="0" err="1"/>
              <a:t>kws&amp;search_field</a:t>
            </a:r>
            <a:r>
              <a:rPr lang="en-US" dirty="0"/>
              <a:t>=</a:t>
            </a:r>
            <a:r>
              <a:rPr lang="en-US" dirty="0" err="1"/>
              <a:t>full_search&amp;order</a:t>
            </a:r>
            <a:r>
              <a:rPr lang="en-US" dirty="0"/>
              <a:t>=relevance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EDF0-E6B7-FF4C-8DB4-E27ED51D48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8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4af1cff7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4af1cff7f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Last updated: January 2019</a:t>
            </a:r>
            <a:endParaRPr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36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4af1cff7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4af1cff7f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Last updated: January 2019</a:t>
            </a:r>
            <a:endParaRPr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9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4af1cff7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4af1cff7f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Last updated: January 2019</a:t>
            </a:r>
            <a:endParaRPr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8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4af1cff7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4af1cff7f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Last updated: January 2019</a:t>
            </a:r>
            <a:endParaRPr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4af1cff7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4af1cff7f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Last updated: January 2019</a:t>
            </a:r>
            <a:endParaRPr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5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c771a6e4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4c771a6e4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82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landing page. Interface is populated using dataset/publication linkages provided by Julia’s team to DS. Grants, patents, clinical trials, and policy document data identified by DS based on linkages in DS data to the dataset-referencing publications.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Publication &lt;- RC Dataset (from Julia’s team)</a:t>
            </a:r>
          </a:p>
          <a:p>
            <a:r>
              <a:rPr lang="en-US" dirty="0"/>
              <a:t>Publication &lt;- Grant (funding acknowledgement)</a:t>
            </a:r>
          </a:p>
          <a:p>
            <a:r>
              <a:rPr lang="en-US" dirty="0"/>
              <a:t>Publication &lt;- Patent (non-patent literature reference)</a:t>
            </a:r>
          </a:p>
          <a:p>
            <a:r>
              <a:rPr lang="en-US" dirty="0"/>
              <a:t>Publication &lt;- Clinical trial (cited publication)</a:t>
            </a:r>
          </a:p>
          <a:p>
            <a:r>
              <a:rPr lang="en-US" dirty="0"/>
              <a:t>Publication &lt;- Policy document (cited publication)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coleridge.dimensions.ai</a:t>
            </a:r>
            <a:r>
              <a:rPr lang="en-US" dirty="0"/>
              <a:t>/discover/</a:t>
            </a:r>
            <a:r>
              <a:rPr lang="en-US" dirty="0" err="1"/>
              <a:t>publication?order</a:t>
            </a:r>
            <a:r>
              <a:rPr lang="en-US" dirty="0"/>
              <a:t>=</a:t>
            </a:r>
            <a:r>
              <a:rPr lang="en-US" dirty="0" err="1"/>
              <a:t>rcr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EDF0-E6B7-FF4C-8DB4-E27ED51D48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Publications details page. Notable features include links to referenced datasets, links to cited publications, links to citing publications, links to supporting grants, links to citing policy documents, citations metrics, </a:t>
            </a:r>
            <a:r>
              <a:rPr lang="en-US" dirty="0" err="1"/>
              <a:t>altmetrics</a:t>
            </a:r>
            <a:r>
              <a:rPr lang="en-US" dirty="0"/>
              <a:t>, and categorization schemes. The data on publications associated with datasets can be aggregated to provide insights such as key researchers with experience working with a dataset or funding organizations with a portfolio of projects that leverage a dataset.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coleridge.dimensions.ai</a:t>
            </a:r>
            <a:r>
              <a:rPr lang="en-US" dirty="0"/>
              <a:t>/details/publication/pub.1027100825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BEDF0-E6B7-FF4C-8DB4-E27ED51D48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5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27DF-6DBE-454B-8462-2350746B0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BE487-4D27-A144-9945-66EE81130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9BE2-2CF2-0440-AA1C-D704AAF7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C2FD9-4FBC-DC40-83BA-3C6F16A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22E1-FAFC-5F44-96CC-CFCCFE0D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8136-434D-C647-A5ED-0F50F367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4AA0F-AAEA-5C49-ACBB-C68080817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4CA97-7D9E-D140-8D60-D4741E21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16035-1659-2C48-AC93-71ECECDD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3696-27C8-B34C-8FF3-03A7B205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9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A4629-DA2A-DA46-AE29-06BB5A82B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8D893-239A-EA48-BF33-8DD3A8F27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3F26-5821-9C4D-8B80-CEEF619B4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97476-865B-1E4E-ACE4-6E255EB3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358DB-82FB-B04C-A809-402C24BF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7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2192000" cy="1009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33" y="305817"/>
            <a:ext cx="2688235" cy="39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73200" y="1395934"/>
            <a:ext cx="4843267" cy="354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34" y="1893434"/>
            <a:ext cx="3776335" cy="327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009200" y="2157267"/>
            <a:ext cx="4843200" cy="25840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722100" y="2103100"/>
            <a:ext cx="2688400" cy="2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2683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1100"/>
            <a:ext cx="12460203" cy="68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2192000" cy="1009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33" y="305817"/>
            <a:ext cx="2688235" cy="39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73200" y="1395934"/>
            <a:ext cx="4843267" cy="354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134" y="1893434"/>
            <a:ext cx="3776335" cy="3270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29467" y="1224867"/>
            <a:ext cx="5155600" cy="25840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722100" y="2103100"/>
            <a:ext cx="2688400" cy="2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619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771668"/>
            <a:ext cx="12220497" cy="60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0" y="0"/>
            <a:ext cx="12192000" cy="1009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33" y="305817"/>
            <a:ext cx="2688235" cy="39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134" y="1893434"/>
            <a:ext cx="3776335" cy="327093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09200" y="2157267"/>
            <a:ext cx="4843200" cy="25840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722100" y="2103100"/>
            <a:ext cx="2688400" cy="2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73200" y="1395934"/>
            <a:ext cx="4843267" cy="3548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22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eparator">
  <p:cSld name="Section Separato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/>
        </p:nvSpPr>
        <p:spPr>
          <a:xfrm>
            <a:off x="2462100" y="3132633"/>
            <a:ext cx="939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0448" y="1"/>
            <a:ext cx="935950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5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36" name="Google Shape;3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7;p5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38" name="Google Shape;3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009200" y="2411900"/>
            <a:ext cx="6348000" cy="14844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5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865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eparator 2">
  <p:cSld name="Section Separator 2"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/>
        </p:nvSpPr>
        <p:spPr>
          <a:xfrm>
            <a:off x="2462100" y="3132633"/>
            <a:ext cx="939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0448" y="1"/>
            <a:ext cx="935950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111544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05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/1 Graphic/Picture Orange" type="tx">
  <p:cSld name="Title + 1/1 Graphic/Picture Orange">
    <p:bg>
      <p:bgPr>
        <a:solidFill>
          <a:srgbClr val="0000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1196366" y="1917700"/>
            <a:ext cx="9053967" cy="6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>
            <a:off x="9575446" y="-684600"/>
            <a:ext cx="4564317" cy="3344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7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7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57" name="Google Shape;57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009200" y="2411900"/>
            <a:ext cx="6348000" cy="14844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7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97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/1 Graphic/Picture Orange 1">
  <p:cSld name="Title + 1/1 Graphic/Picture Orange 1">
    <p:bg>
      <p:bgPr>
        <a:solidFill>
          <a:srgbClr val="00000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1196366" y="1917700"/>
            <a:ext cx="9053967" cy="6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>
            <a:off x="9575446" y="-684600"/>
            <a:ext cx="4564317" cy="33442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8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147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/1 Graphic/Picture Orange 1 2">
  <p:cSld name="Title + 1/1 Graphic/Picture Orange 1 2"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1196366" y="1917700"/>
            <a:ext cx="9053967" cy="6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>
            <a:off x="9575446" y="-684600"/>
            <a:ext cx="4564317" cy="334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9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74" name="Google Shape;7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9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76" name="Google Shape;76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1009200" y="2411900"/>
            <a:ext cx="6348000" cy="14844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28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6766-7384-314C-B043-C2154E82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D541-52D8-0A4B-961B-CCF4F9668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7A3DF-010E-0D41-B927-B687445E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54C59-2F47-D54E-BAAA-0D8D09C5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3B290-615A-1341-B1ED-C8A49302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41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/1 Graphic/Picture Orange 1 1">
  <p:cSld name="Title + 1/1 Graphic/Picture Orange 1 1">
    <p:bg>
      <p:bgPr>
        <a:solidFill>
          <a:srgbClr val="00000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1196366" y="1917700"/>
            <a:ext cx="9053967" cy="6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>
            <a:off x="9575446" y="-684600"/>
            <a:ext cx="4564317" cy="334423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111544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pic>
        <p:nvPicPr>
          <p:cNvPr id="85" name="Google Shape;85;p10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916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/1 Graphic/Picture Blue">
  <p:cSld name="Title + 1/1 Graphic/Picture Blue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1200" y="-276967"/>
            <a:ext cx="9506331" cy="60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l="-1612" r="-5857"/>
          <a:stretch/>
        </p:blipFill>
        <p:spPr>
          <a:xfrm rot="10800000" flipH="1">
            <a:off x="-2010631" y="3158069"/>
            <a:ext cx="5080003" cy="32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1"/>
          <p:cNvSpPr txBox="1"/>
          <p:nvPr/>
        </p:nvSpPr>
        <p:spPr>
          <a:xfrm>
            <a:off x="9128933" y="4778400"/>
            <a:ext cx="2705200" cy="2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endParaRPr sz="1733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450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/1 Graphic/Picture Blue 1">
  <p:cSld name="Title + 1/1 Graphic/Picture Blue 1"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1200" y="-276967"/>
            <a:ext cx="9506331" cy="60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l="-1612" r="-5857"/>
          <a:stretch/>
        </p:blipFill>
        <p:spPr>
          <a:xfrm rot="10800000" flipH="1">
            <a:off x="-2010631" y="3158069"/>
            <a:ext cx="5080003" cy="32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2"/>
          <p:cNvSpPr txBox="1"/>
          <p:nvPr/>
        </p:nvSpPr>
        <p:spPr>
          <a:xfrm>
            <a:off x="9128933" y="4778400"/>
            <a:ext cx="2705200" cy="2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endParaRPr sz="1733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2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101" name="Google Shape;101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2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103" name="Google Shape;103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2"/>
          <p:cNvSpPr txBox="1">
            <a:spLocks noGrp="1"/>
          </p:cNvSpPr>
          <p:nvPr>
            <p:ph type="title"/>
          </p:nvPr>
        </p:nvSpPr>
        <p:spPr>
          <a:xfrm>
            <a:off x="1009200" y="2411900"/>
            <a:ext cx="6348000" cy="14844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12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1804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1/3 Grafik/Picture" type="secHead">
  <p:cSld name="2/3 Text 1/3 Grafik/Picture"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6967" y="1462900"/>
            <a:ext cx="9053669" cy="57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72212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6673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1/3 Hexagon Grün">
  <p:cSld name="2/3 Text 1/3 Hexagon Grün"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6967" y="1462900"/>
            <a:ext cx="9053669" cy="57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72212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4">
            <a:alphaModFix amt="43000"/>
          </a:blip>
          <a:srcRect b="9057"/>
          <a:stretch/>
        </p:blipFill>
        <p:spPr>
          <a:xfrm>
            <a:off x="6693701" y="-484100"/>
            <a:ext cx="7412665" cy="67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2322" y="2610498"/>
            <a:ext cx="3312327" cy="331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subTitle" idx="2"/>
          </p:nvPr>
        </p:nvSpPr>
        <p:spPr>
          <a:xfrm>
            <a:off x="8489400" y="3368967"/>
            <a:ext cx="2305200" cy="1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2" name="Google Shape;122;p14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971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+ 1/3 Hexagon Blau">
  <p:cSld name="2/3 Text + 1/3 Hexagon Blau">
    <p:bg>
      <p:bgPr>
        <a:solidFill>
          <a:srgbClr val="0000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801334" y="-288567"/>
            <a:ext cx="6540865" cy="71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1567" y="2923967"/>
            <a:ext cx="2972432" cy="25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2767" y="1114500"/>
            <a:ext cx="8202701" cy="54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72212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2"/>
          </p:nvPr>
        </p:nvSpPr>
        <p:spPr>
          <a:xfrm>
            <a:off x="8489400" y="3368967"/>
            <a:ext cx="2305200" cy="1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2" name="Google Shape;132;p15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689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+ 1/3 Hexagon Blau 1">
  <p:cSld name="2/3 Text + 1/3 Hexagon Blau 1"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801334" y="-288567"/>
            <a:ext cx="6540865" cy="71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767" y="1114500"/>
            <a:ext cx="8202701" cy="54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59052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5">
            <a:alphaModFix/>
          </a:blip>
          <a:srcRect r="38537" b="8592"/>
          <a:stretch/>
        </p:blipFill>
        <p:spPr>
          <a:xfrm>
            <a:off x="5643134" y="621133"/>
            <a:ext cx="6752068" cy="5579600"/>
          </a:xfrm>
          <a:prstGeom prst="rect">
            <a:avLst/>
          </a:prstGeom>
          <a:noFill/>
          <a:ln>
            <a:noFill/>
          </a:ln>
          <a:effectLst>
            <a:reflection stA="24000" endPos="30000" dist="38100" dir="5400000" fadeDir="5400012" sy="-100000" algn="bl" rotWithShape="0"/>
          </a:effectLst>
        </p:spPr>
      </p:pic>
      <p:pic>
        <p:nvPicPr>
          <p:cNvPr id="141" name="Google Shape;141;p16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442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+ 1/3 Hexagon Rot">
  <p:cSld name="2/3 Text + 1/3 Hexagon Rot">
    <p:bg>
      <p:bgPr>
        <a:solidFill>
          <a:srgbClr val="00000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4267" y="2196433"/>
            <a:ext cx="7254733" cy="531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797104" y="-295700"/>
            <a:ext cx="6547033" cy="7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7534" y="2923967"/>
            <a:ext cx="2957733" cy="256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8" name="Google Shape;15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72212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8489400" y="3368967"/>
            <a:ext cx="2305200" cy="1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1" name="Google Shape;161;p18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091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+ 1/3 Hexagon Rot 1">
  <p:cSld name="2/3 Text + 1/3 Hexagon Rot 1">
    <p:bg>
      <p:bgPr>
        <a:solidFill>
          <a:srgbClr val="0000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4267" y="2196433"/>
            <a:ext cx="7254733" cy="531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797104" y="-295700"/>
            <a:ext cx="6547033" cy="7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111544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22776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+ 1/3 Hexagon Rot 1 1">
  <p:cSld name="2/3 Text + 1/3 Hexagon Rot 1 1">
    <p:bg>
      <p:bgPr>
        <a:solidFill>
          <a:srgbClr val="0000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4267" y="2196433"/>
            <a:ext cx="7254733" cy="531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797104" y="-295700"/>
            <a:ext cx="6547033" cy="7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0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179" name="Google Shape;17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009200" y="2411900"/>
            <a:ext cx="6348000" cy="14844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32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287F-C5BC-0946-95B0-C1166BB53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CB3A-AC0D-134A-8006-F83A79A1D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DB7A8-5C0C-C541-98DA-51F2E46D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F36AB-56EE-2C49-B342-79430E0D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90DF1-D88F-C14F-8DE3-B3492B63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88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1/3 Grafik/Picture 1">
  <p:cSld name="2/3 Text 1/3 Grafik/Picture 1">
    <p:bg>
      <p:bgPr>
        <a:solidFill>
          <a:srgbClr val="000000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6967" y="1462900"/>
            <a:ext cx="9053669" cy="57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186" name="Google Shape;18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1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188" name="Google Shape;18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1009200" y="2411900"/>
            <a:ext cx="6348000" cy="14844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21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157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1 Text only blue">
  <p:cSld name="1/1 Text only blue">
    <p:bg>
      <p:bgPr>
        <a:solidFill>
          <a:srgbClr val="000000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700900" y="-48633"/>
            <a:ext cx="8993901" cy="5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413767" y="306800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111544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 idx="2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8009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1 Text only less blue">
  <p:cSld name="1/1 Text only less blue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2">
            <a:alphaModFix/>
          </a:blip>
          <a:srcRect r="37308"/>
          <a:stretch/>
        </p:blipFill>
        <p:spPr>
          <a:xfrm rot="10800000">
            <a:off x="8866900" y="316800"/>
            <a:ext cx="4575933" cy="4834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413767" y="306800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111544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title" idx="2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315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+ 1/2 Grafik/Picture">
  <p:cSld name="1/2 Text + 1/2 Grafik/Picture">
    <p:bg>
      <p:bgPr>
        <a:solidFill>
          <a:srgbClr val="000000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2767" y="1114500"/>
            <a:ext cx="8202701" cy="54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413767" y="306800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52648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 idx="2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4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4721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+ 1/2 Text">
  <p:cSld name="1/2 Text + 1/2 Text"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9634" y="-271405"/>
            <a:ext cx="12192003" cy="721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5"/>
          <p:cNvSpPr txBox="1"/>
          <p:nvPr/>
        </p:nvSpPr>
        <p:spPr>
          <a:xfrm>
            <a:off x="9128933" y="4778400"/>
            <a:ext cx="2705200" cy="2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None/>
            </a:pPr>
            <a:endParaRPr sz="1733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471500" y="1549233"/>
            <a:ext cx="52648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2"/>
          </p:nvPr>
        </p:nvSpPr>
        <p:spPr>
          <a:xfrm>
            <a:off x="6395067" y="1549233"/>
            <a:ext cx="5264800" cy="4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●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○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 Light"/>
              <a:buChar char="■"/>
              <a:defRPr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pic>
        <p:nvPicPr>
          <p:cNvPr id="223" name="Google Shape;223;p25" descr="Dimensions_new_colour(white)-0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484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+ 1/2 Text 1">
  <p:cSld name="1/2 Text + 1/2 Text 1"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2">
            <a:alphaModFix/>
          </a:blip>
          <a:srcRect t="6634" b="6642"/>
          <a:stretch/>
        </p:blipFill>
        <p:spPr>
          <a:xfrm>
            <a:off x="1830067" y="0"/>
            <a:ext cx="103619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3200" y="1395934"/>
            <a:ext cx="4843267" cy="3548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1009200" y="2157267"/>
            <a:ext cx="9932400" cy="25840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8721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000000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38327" y="1481132"/>
            <a:ext cx="7014828" cy="5139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88308" y="-357221"/>
            <a:ext cx="3905461" cy="286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67" y="1481133"/>
            <a:ext cx="2491899" cy="21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233" y="2598351"/>
            <a:ext cx="2491899" cy="21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723" y="1450900"/>
            <a:ext cx="2491899" cy="21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167" y="3736551"/>
            <a:ext cx="2491899" cy="21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800" y="2598351"/>
            <a:ext cx="2491899" cy="21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755" y="1450884"/>
            <a:ext cx="2491899" cy="21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3899" y="3736533"/>
            <a:ext cx="2491899" cy="215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>
            <a:off x="924300" y="17283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2"/>
          </p:nvPr>
        </p:nvSpPr>
        <p:spPr>
          <a:xfrm>
            <a:off x="2903984" y="2832951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3"/>
          </p:nvPr>
        </p:nvSpPr>
        <p:spPr>
          <a:xfrm>
            <a:off x="4852117" y="17282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"/>
          </p:nvPr>
        </p:nvSpPr>
        <p:spPr>
          <a:xfrm>
            <a:off x="4852117" y="3992567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5"/>
          </p:nvPr>
        </p:nvSpPr>
        <p:spPr>
          <a:xfrm>
            <a:off x="6817533" y="2832933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6"/>
          </p:nvPr>
        </p:nvSpPr>
        <p:spPr>
          <a:xfrm>
            <a:off x="8782933" y="17115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7"/>
          </p:nvPr>
        </p:nvSpPr>
        <p:spPr>
          <a:xfrm>
            <a:off x="8816900" y="39841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2" name="Google Shape;252;p27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2700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bg>
      <p:bgPr>
        <a:solidFill>
          <a:srgbClr val="0000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9370" y="926383"/>
            <a:ext cx="8596835" cy="5500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319248" y="-138283"/>
            <a:ext cx="3442433" cy="220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6" y="1481133"/>
            <a:ext cx="2491899" cy="215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167" y="1450916"/>
            <a:ext cx="2491899" cy="215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233" y="2598349"/>
            <a:ext cx="2491899" cy="215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6517800" y="2598348"/>
            <a:ext cx="2491899" cy="215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8474867" y="1450915"/>
            <a:ext cx="2491899" cy="215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8482049" y="3736548"/>
            <a:ext cx="2491899" cy="215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4557183" y="3736548"/>
            <a:ext cx="2491899" cy="2156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>
            <a:spLocks noGrp="1"/>
          </p:cNvSpPr>
          <p:nvPr>
            <p:ph type="subTitle" idx="1"/>
          </p:nvPr>
        </p:nvSpPr>
        <p:spPr>
          <a:xfrm>
            <a:off x="924300" y="17283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2"/>
          </p:nvPr>
        </p:nvSpPr>
        <p:spPr>
          <a:xfrm>
            <a:off x="2903984" y="2832951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8"/>
          <p:cNvSpPr txBox="1">
            <a:spLocks noGrp="1"/>
          </p:cNvSpPr>
          <p:nvPr>
            <p:ph type="subTitle" idx="3"/>
          </p:nvPr>
        </p:nvSpPr>
        <p:spPr>
          <a:xfrm>
            <a:off x="4852117" y="17282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subTitle" idx="4"/>
          </p:nvPr>
        </p:nvSpPr>
        <p:spPr>
          <a:xfrm>
            <a:off x="4852117" y="3992567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subTitle" idx="5"/>
          </p:nvPr>
        </p:nvSpPr>
        <p:spPr>
          <a:xfrm>
            <a:off x="6817533" y="2832933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6"/>
          </p:nvPr>
        </p:nvSpPr>
        <p:spPr>
          <a:xfrm>
            <a:off x="8782933" y="17115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subTitle" idx="7"/>
          </p:nvPr>
        </p:nvSpPr>
        <p:spPr>
          <a:xfrm>
            <a:off x="8816900" y="39841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28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021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solidFill>
          <a:srgbClr val="00000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49101" y="-330200"/>
            <a:ext cx="12712401" cy="75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67" y="1481133"/>
            <a:ext cx="2491899" cy="21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233" y="2598367"/>
            <a:ext cx="2491899" cy="21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816" y="1450900"/>
            <a:ext cx="2491899" cy="21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749" y="3736533"/>
            <a:ext cx="2491899" cy="21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816" y="2598367"/>
            <a:ext cx="2491899" cy="21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2316" y="1450900"/>
            <a:ext cx="2491899" cy="215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016" y="3749600"/>
            <a:ext cx="2491899" cy="2156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subTitle" idx="1"/>
          </p:nvPr>
        </p:nvSpPr>
        <p:spPr>
          <a:xfrm>
            <a:off x="924300" y="17283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2"/>
          </p:nvPr>
        </p:nvSpPr>
        <p:spPr>
          <a:xfrm>
            <a:off x="2903984" y="2832951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ubTitle" idx="3"/>
          </p:nvPr>
        </p:nvSpPr>
        <p:spPr>
          <a:xfrm>
            <a:off x="4852117" y="17282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ubTitle" idx="4"/>
          </p:nvPr>
        </p:nvSpPr>
        <p:spPr>
          <a:xfrm>
            <a:off x="4852117" y="3992567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5"/>
          </p:nvPr>
        </p:nvSpPr>
        <p:spPr>
          <a:xfrm>
            <a:off x="6817533" y="2832933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subTitle" idx="6"/>
          </p:nvPr>
        </p:nvSpPr>
        <p:spPr>
          <a:xfrm>
            <a:off x="8782933" y="17115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subTitle" idx="7"/>
          </p:nvPr>
        </p:nvSpPr>
        <p:spPr>
          <a:xfrm>
            <a:off x="8816900" y="39841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29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7842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 Layout 1 1">
    <p:bg>
      <p:bgPr>
        <a:solidFill>
          <a:srgbClr val="000000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0"/>
          <p:cNvSpPr txBox="1">
            <a:spLocks noGrp="1"/>
          </p:cNvSpPr>
          <p:nvPr>
            <p:ph type="subTitle" idx="1"/>
          </p:nvPr>
        </p:nvSpPr>
        <p:spPr>
          <a:xfrm>
            <a:off x="924300" y="17283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subTitle" idx="2"/>
          </p:nvPr>
        </p:nvSpPr>
        <p:spPr>
          <a:xfrm>
            <a:off x="2903984" y="2832951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subTitle" idx="3"/>
          </p:nvPr>
        </p:nvSpPr>
        <p:spPr>
          <a:xfrm>
            <a:off x="4852117" y="17282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4"/>
          </p:nvPr>
        </p:nvSpPr>
        <p:spPr>
          <a:xfrm>
            <a:off x="8782933" y="17115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" name="Google Shape;302;p30" descr="Dimensions_new_colour(white)-0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19" y="11002"/>
            <a:ext cx="12189765" cy="6835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DFBE-F6F2-8C41-81AA-BA682376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214F7-1C07-384E-8DFA-96FC06BB0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E5850-BD28-6D48-8C55-80B280B04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D4A17-8325-3C4C-B67A-445787C8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864F-4540-5E4E-8562-B2B3B574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B4001-D2ED-5E45-B698-F84CB103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497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00000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7419" y="762849"/>
            <a:ext cx="9673669" cy="61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190743" y="-191056"/>
            <a:ext cx="3655333" cy="2338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1"/>
          <p:cNvGrpSpPr/>
          <p:nvPr/>
        </p:nvGrpSpPr>
        <p:grpSpPr>
          <a:xfrm>
            <a:off x="619355" y="1450964"/>
            <a:ext cx="10354373" cy="4441889"/>
            <a:chOff x="464516" y="1088233"/>
            <a:chExt cx="7735611" cy="3331417"/>
          </a:xfrm>
        </p:grpSpPr>
        <p:pic>
          <p:nvPicPr>
            <p:cNvPr id="310" name="Google Shape;31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516" y="1110933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45625" y="1948808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2787" y="1088233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2787" y="2802458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9828" y="1948808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1203" y="1088233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1203" y="2802458"/>
              <a:ext cx="1868925" cy="16171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1"/>
          <p:cNvSpPr txBox="1">
            <a:spLocks noGrp="1"/>
          </p:cNvSpPr>
          <p:nvPr>
            <p:ph type="subTitle" idx="1"/>
          </p:nvPr>
        </p:nvSpPr>
        <p:spPr>
          <a:xfrm>
            <a:off x="924300" y="17283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2"/>
          </p:nvPr>
        </p:nvSpPr>
        <p:spPr>
          <a:xfrm>
            <a:off x="2903984" y="2832951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3"/>
          </p:nvPr>
        </p:nvSpPr>
        <p:spPr>
          <a:xfrm>
            <a:off x="4852117" y="17282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subTitle" idx="4"/>
          </p:nvPr>
        </p:nvSpPr>
        <p:spPr>
          <a:xfrm>
            <a:off x="4852117" y="3992567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5"/>
          </p:nvPr>
        </p:nvSpPr>
        <p:spPr>
          <a:xfrm>
            <a:off x="6817533" y="2832933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subTitle" idx="6"/>
          </p:nvPr>
        </p:nvSpPr>
        <p:spPr>
          <a:xfrm>
            <a:off x="8782933" y="17115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subTitle" idx="7"/>
          </p:nvPr>
        </p:nvSpPr>
        <p:spPr>
          <a:xfrm>
            <a:off x="8816900" y="39841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25" name="Google Shape;325;p31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8221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 Layout 5">
    <p:bg>
      <p:bgPr>
        <a:solidFill>
          <a:srgbClr val="000000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1196366" y="1917700"/>
            <a:ext cx="9053967" cy="6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flipH="1">
            <a:off x="9575446" y="-684600"/>
            <a:ext cx="4564317" cy="334423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>
            <a:spLocks noGrp="1"/>
          </p:cNvSpPr>
          <p:nvPr>
            <p:ph type="title" idx="2"/>
          </p:nvPr>
        </p:nvSpPr>
        <p:spPr>
          <a:xfrm>
            <a:off x="413767" y="316785"/>
            <a:ext cx="105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130" y="3706320"/>
            <a:ext cx="2604517" cy="22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420" y="2568201"/>
            <a:ext cx="2604517" cy="22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67" y="1455448"/>
            <a:ext cx="2604517" cy="22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130" y="1420699"/>
            <a:ext cx="2604517" cy="22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5744" y="1429948"/>
            <a:ext cx="2604517" cy="22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674" y="2568131"/>
            <a:ext cx="2604517" cy="221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5744" y="3706327"/>
            <a:ext cx="2604517" cy="221680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>
            <a:spLocks noGrp="1"/>
          </p:cNvSpPr>
          <p:nvPr>
            <p:ph type="subTitle" idx="1"/>
          </p:nvPr>
        </p:nvSpPr>
        <p:spPr>
          <a:xfrm>
            <a:off x="924300" y="17283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2903984" y="2832951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4852117" y="17282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4852117" y="3992567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817533" y="2832933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7"/>
          </p:nvPr>
        </p:nvSpPr>
        <p:spPr>
          <a:xfrm>
            <a:off x="8782933" y="1711500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8"/>
          </p:nvPr>
        </p:nvSpPr>
        <p:spPr>
          <a:xfrm>
            <a:off x="8816900" y="3984184"/>
            <a:ext cx="18924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47" name="Google Shape;347;p32" descr="Dimensions_new_colour(white)-0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853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 Layout 6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3"/>
          <p:cNvPicPr preferRelativeResize="0"/>
          <p:nvPr/>
        </p:nvPicPr>
        <p:blipFill rotWithShape="1">
          <a:blip r:embed="rId2">
            <a:alphaModFix/>
          </a:blip>
          <a:srcRect t="6634" b="6642"/>
          <a:stretch/>
        </p:blipFill>
        <p:spPr>
          <a:xfrm>
            <a:off x="0" y="0"/>
            <a:ext cx="121919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3"/>
          <p:cNvSpPr txBox="1">
            <a:spLocks noGrp="1"/>
          </p:cNvSpPr>
          <p:nvPr>
            <p:ph type="title"/>
          </p:nvPr>
        </p:nvSpPr>
        <p:spPr>
          <a:xfrm>
            <a:off x="683233" y="2137000"/>
            <a:ext cx="6954400" cy="2584000"/>
          </a:xfrm>
          <a:prstGeom prst="rect">
            <a:avLst/>
          </a:prstGeom>
          <a:noFill/>
          <a:ln>
            <a:noFill/>
          </a:ln>
          <a:effectLst>
            <a:outerShdw blurRad="342900" dist="95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3"/>
          <p:cNvSpPr/>
          <p:nvPr/>
        </p:nvSpPr>
        <p:spPr>
          <a:xfrm>
            <a:off x="0" y="6256867"/>
            <a:ext cx="12192000" cy="6088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3" name="Google Shape;35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9300" y="6426467"/>
            <a:ext cx="1029600" cy="28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3"/>
          <p:cNvGrpSpPr/>
          <p:nvPr/>
        </p:nvGrpSpPr>
        <p:grpSpPr>
          <a:xfrm>
            <a:off x="-1119833" y="4147185"/>
            <a:ext cx="12687567" cy="1717716"/>
            <a:chOff x="-542925" y="3236088"/>
            <a:chExt cx="9515675" cy="1288287"/>
          </a:xfrm>
        </p:grpSpPr>
        <p:pic>
          <p:nvPicPr>
            <p:cNvPr id="355" name="Google Shape;35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42925" y="3286125"/>
              <a:ext cx="8639175" cy="123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33"/>
            <p:cNvSpPr/>
            <p:nvPr/>
          </p:nvSpPr>
          <p:spPr>
            <a:xfrm>
              <a:off x="7734300" y="3486150"/>
              <a:ext cx="888000" cy="7695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357" name="Google Shape;35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1325" y="3236088"/>
              <a:ext cx="1321426" cy="1269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33" descr="Dimensions_new_colour(white)-01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67" y="6426464"/>
            <a:ext cx="1597251" cy="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88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1628-8CE8-4041-8CE2-1FD4A5E7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03A63-7EC9-A64C-B2AE-7416EE43E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56B5A-0A0D-8540-A3EC-C6D98BCD6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EBD5D-B602-1744-8C1A-59262FC5F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58273-3EDD-BD4F-9DCC-BEC5152DA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AC0BA-77C4-9946-A8AC-A8303A34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B77E07-0C17-4748-BC0D-8392589D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88144-7180-A648-8683-48C8AB1F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1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6C2A-9F9D-4942-B724-5FCE7A92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5020B-B578-6741-8EC1-51F123DB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6EF44-EB27-AE48-B8EC-7147A186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2055E-214A-4D44-90E5-9055E58C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68695-ABE7-B24E-8E22-AC74F96A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075DB-33B1-5543-BF9E-168DCA7B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7548-E243-F848-8875-D1D3B61D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6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3786-3ACE-3A4D-A749-FF2C4EFD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678E8-80DA-0A46-87A6-AA001415C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9F3F2-E86A-5B41-AD40-179AC5276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16C2A-4803-034B-8A1E-42D11ED1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5A6BC-B59B-0440-A548-24ED4C70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75B40-DB8B-1C49-A2FE-732606BB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24E4-3812-4443-B5A9-D13E80C1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F5A38-D268-0D4A-A5B4-9E846015B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B8308-32CA-764A-835B-750EA9F4D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DA6E3-EC1E-DB41-B5DA-265D1536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10DC4-92AF-6B4B-9B6E-F92D4C57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5B26E-6F29-2A4C-8000-F439A1F2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3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E3C3A-7B72-EF48-B31D-ADAC92322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06A47-4317-4740-8FA6-FA260E984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46E41-89CB-F34E-B9B0-3C2F853CB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25C24-A040-7648-85BA-A97E44D89206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3525-6B60-B645-980A-F8F8AE2B6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CEC22-753B-944B-B807-FEA12F650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FE055-FFD8-7C44-85D9-F3CD4797B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5302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4"/>
          <p:cNvSpPr txBox="1">
            <a:spLocks noGrp="1"/>
          </p:cNvSpPr>
          <p:nvPr>
            <p:ph type="title"/>
          </p:nvPr>
        </p:nvSpPr>
        <p:spPr>
          <a:xfrm>
            <a:off x="594867" y="2294233"/>
            <a:ext cx="6294400" cy="34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 b="1" dirty="0">
                <a:latin typeface="Muli"/>
                <a:ea typeface="Muli"/>
                <a:cs typeface="Muli"/>
                <a:sym typeface="Muli"/>
              </a:rPr>
              <a:t>Dimensions of Rich Context</a:t>
            </a:r>
            <a:endParaRPr sz="64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08" name="Google Shape;1008;p94"/>
          <p:cNvSpPr txBox="1">
            <a:spLocks noGrp="1"/>
          </p:cNvSpPr>
          <p:nvPr>
            <p:ph type="subTitle" idx="1"/>
          </p:nvPr>
        </p:nvSpPr>
        <p:spPr>
          <a:xfrm>
            <a:off x="6722100" y="2370700"/>
            <a:ext cx="2688400" cy="2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… </a:t>
            </a:r>
            <a:r>
              <a:rPr lang="en-US" sz="2400" dirty="0">
                <a:solidFill>
                  <a:schemeClr val="lt1"/>
                </a:solidFill>
              </a:rPr>
              <a:t>a demonstrator based on Dimensions data and links</a:t>
            </a:r>
            <a:endParaRPr sz="2400" dirty="0">
              <a:solidFill>
                <a:schemeClr val="lt1"/>
              </a:solidFill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073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FB670-B527-374F-B2A4-DADE3C95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3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D5834-E9B5-F94D-BFBC-15341C02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7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6829A-D3ED-AE4A-99A8-F37995CE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8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0DA3F-839F-064B-98B8-A55B1A68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8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6"/>
          <p:cNvSpPr txBox="1">
            <a:spLocks noGrp="1"/>
          </p:cNvSpPr>
          <p:nvPr>
            <p:ph type="title" idx="2"/>
          </p:nvPr>
        </p:nvSpPr>
        <p:spPr>
          <a:xfrm>
            <a:off x="413767" y="316800"/>
            <a:ext cx="901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FFFF"/>
                </a:solidFill>
              </a:rPr>
              <a:t>Datasets… in a vacuum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355" name="Google Shape;1355;p116"/>
          <p:cNvGrpSpPr/>
          <p:nvPr/>
        </p:nvGrpSpPr>
        <p:grpSpPr>
          <a:xfrm>
            <a:off x="499208" y="1256810"/>
            <a:ext cx="1375447" cy="1192844"/>
            <a:chOff x="2935738" y="3485136"/>
            <a:chExt cx="1126676" cy="977100"/>
          </a:xfrm>
        </p:grpSpPr>
        <p:pic>
          <p:nvPicPr>
            <p:cNvPr id="1356" name="Google Shape;1356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5738" y="3485136"/>
              <a:ext cx="1126676" cy="9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116"/>
            <p:cNvSpPr txBox="1"/>
            <p:nvPr/>
          </p:nvSpPr>
          <p:spPr>
            <a:xfrm>
              <a:off x="2957276" y="35556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Datasets</a:t>
              </a:r>
              <a:endParaRPr sz="1067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53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6"/>
          <p:cNvSpPr txBox="1">
            <a:spLocks noGrp="1"/>
          </p:cNvSpPr>
          <p:nvPr>
            <p:ph type="title" idx="2"/>
          </p:nvPr>
        </p:nvSpPr>
        <p:spPr>
          <a:xfrm>
            <a:off x="413767" y="316800"/>
            <a:ext cx="901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FFFF"/>
                </a:solidFill>
              </a:rPr>
              <a:t>Making a key connection…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355" name="Google Shape;1355;p116"/>
          <p:cNvGrpSpPr/>
          <p:nvPr/>
        </p:nvGrpSpPr>
        <p:grpSpPr>
          <a:xfrm>
            <a:off x="499208" y="1256810"/>
            <a:ext cx="1375447" cy="1192844"/>
            <a:chOff x="2935738" y="3485136"/>
            <a:chExt cx="1126676" cy="977100"/>
          </a:xfrm>
        </p:grpSpPr>
        <p:pic>
          <p:nvPicPr>
            <p:cNvPr id="1356" name="Google Shape;1356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5738" y="3485136"/>
              <a:ext cx="1126676" cy="9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116"/>
            <p:cNvSpPr txBox="1"/>
            <p:nvPr/>
          </p:nvSpPr>
          <p:spPr>
            <a:xfrm>
              <a:off x="2957276" y="35556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Datasets</a:t>
              </a:r>
              <a:endParaRPr sz="1067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81" name="Google Shape;1381;p116"/>
          <p:cNvGrpSpPr/>
          <p:nvPr/>
        </p:nvGrpSpPr>
        <p:grpSpPr>
          <a:xfrm>
            <a:off x="3544099" y="1458289"/>
            <a:ext cx="1396191" cy="1193164"/>
            <a:chOff x="2658074" y="1093716"/>
            <a:chExt cx="1047143" cy="894873"/>
          </a:xfrm>
        </p:grpSpPr>
        <p:pic>
          <p:nvPicPr>
            <p:cNvPr id="1382" name="Google Shape;1382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8074" y="1093716"/>
              <a:ext cx="1031584" cy="894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116"/>
            <p:cNvSpPr txBox="1"/>
            <p:nvPr/>
          </p:nvSpPr>
          <p:spPr>
            <a:xfrm>
              <a:off x="2662117" y="1173233"/>
              <a:ext cx="10431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98m</a:t>
              </a:r>
              <a:endParaRPr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Publications</a:t>
              </a:r>
              <a:b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</a:b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improved metadata</a:t>
              </a:r>
              <a:endParaRPr sz="12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of 65m</a:t>
              </a:r>
              <a:endParaRPr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0" name="Google Shape;1368;p116">
            <a:extLst>
              <a:ext uri="{FF2B5EF4-FFF2-40B4-BE49-F238E27FC236}">
                <a16:creationId xmlns:a16="http://schemas.microsoft.com/office/drawing/2014/main" id="{740CBD0D-8481-7749-A4D1-BCA93C83A480}"/>
              </a:ext>
            </a:extLst>
          </p:cNvPr>
          <p:cNvSpPr/>
          <p:nvPr/>
        </p:nvSpPr>
        <p:spPr>
          <a:xfrm rot="693747">
            <a:off x="1863890" y="1919638"/>
            <a:ext cx="1565698" cy="197591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689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116"/>
          <p:cNvGrpSpPr/>
          <p:nvPr/>
        </p:nvGrpSpPr>
        <p:grpSpPr>
          <a:xfrm>
            <a:off x="3430813" y="1474484"/>
            <a:ext cx="1862400" cy="1613200"/>
            <a:chOff x="2573110" y="1105863"/>
            <a:chExt cx="1396800" cy="1209900"/>
          </a:xfrm>
        </p:grpSpPr>
        <p:sp>
          <p:nvSpPr>
            <p:cNvPr id="1349" name="Google Shape;1349;p116"/>
            <p:cNvSpPr/>
            <p:nvPr/>
          </p:nvSpPr>
          <p:spPr>
            <a:xfrm>
              <a:off x="2573110" y="1105863"/>
              <a:ext cx="1396800" cy="1209900"/>
            </a:xfrm>
            <a:prstGeom prst="hexagon">
              <a:avLst>
                <a:gd name="adj" fmla="val 28868"/>
                <a:gd name="vf" fmla="val 11547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116"/>
            <p:cNvSpPr txBox="1"/>
            <p:nvPr/>
          </p:nvSpPr>
          <p:spPr>
            <a:xfrm>
              <a:off x="2796686" y="2047634"/>
              <a:ext cx="9765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1.1bn </a:t>
              </a:r>
              <a:r>
                <a:rPr lang="en" sz="1333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r>
                <a:rPr lang="en" sz="1333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endParaRPr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sp>
        <p:nvSpPr>
          <p:cNvPr id="1351" name="Google Shape;1351;p116"/>
          <p:cNvSpPr txBox="1">
            <a:spLocks noGrp="1"/>
          </p:cNvSpPr>
          <p:nvPr>
            <p:ph type="title" idx="2"/>
          </p:nvPr>
        </p:nvSpPr>
        <p:spPr>
          <a:xfrm>
            <a:off x="413767" y="316800"/>
            <a:ext cx="901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FFFF"/>
                </a:solidFill>
              </a:rPr>
              <a:t>… more context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355" name="Google Shape;1355;p116"/>
          <p:cNvGrpSpPr/>
          <p:nvPr/>
        </p:nvGrpSpPr>
        <p:grpSpPr>
          <a:xfrm>
            <a:off x="499208" y="1256810"/>
            <a:ext cx="1375447" cy="1192844"/>
            <a:chOff x="2935738" y="3485136"/>
            <a:chExt cx="1126676" cy="977100"/>
          </a:xfrm>
        </p:grpSpPr>
        <p:pic>
          <p:nvPicPr>
            <p:cNvPr id="1356" name="Google Shape;1356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5738" y="3485136"/>
              <a:ext cx="1126676" cy="9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116"/>
            <p:cNvSpPr txBox="1"/>
            <p:nvPr/>
          </p:nvSpPr>
          <p:spPr>
            <a:xfrm>
              <a:off x="2957276" y="35556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Datasets</a:t>
              </a:r>
              <a:endParaRPr sz="1067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81" name="Google Shape;1381;p116"/>
          <p:cNvGrpSpPr/>
          <p:nvPr/>
        </p:nvGrpSpPr>
        <p:grpSpPr>
          <a:xfrm>
            <a:off x="3544099" y="1458289"/>
            <a:ext cx="1396191" cy="1193164"/>
            <a:chOff x="2658074" y="1093716"/>
            <a:chExt cx="1047143" cy="894873"/>
          </a:xfrm>
        </p:grpSpPr>
        <p:pic>
          <p:nvPicPr>
            <p:cNvPr id="1382" name="Google Shape;1382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8074" y="1093716"/>
              <a:ext cx="1031584" cy="894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116"/>
            <p:cNvSpPr txBox="1"/>
            <p:nvPr/>
          </p:nvSpPr>
          <p:spPr>
            <a:xfrm>
              <a:off x="2662117" y="1173233"/>
              <a:ext cx="10431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98m</a:t>
              </a:r>
              <a:endParaRPr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Publications</a:t>
              </a:r>
              <a:b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</a:b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improved metadata</a:t>
              </a:r>
              <a:endParaRPr sz="12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of 65m</a:t>
              </a:r>
              <a:endParaRPr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50" name="Google Shape;1368;p116">
            <a:extLst>
              <a:ext uri="{FF2B5EF4-FFF2-40B4-BE49-F238E27FC236}">
                <a16:creationId xmlns:a16="http://schemas.microsoft.com/office/drawing/2014/main" id="{740CBD0D-8481-7749-A4D1-BCA93C83A480}"/>
              </a:ext>
            </a:extLst>
          </p:cNvPr>
          <p:cNvSpPr/>
          <p:nvPr/>
        </p:nvSpPr>
        <p:spPr>
          <a:xfrm rot="693747">
            <a:off x="1863890" y="1919638"/>
            <a:ext cx="1565698" cy="197591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062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116"/>
          <p:cNvGrpSpPr/>
          <p:nvPr/>
        </p:nvGrpSpPr>
        <p:grpSpPr>
          <a:xfrm>
            <a:off x="3430813" y="1474484"/>
            <a:ext cx="1862400" cy="1613200"/>
            <a:chOff x="2573110" y="1105863"/>
            <a:chExt cx="1396800" cy="1209900"/>
          </a:xfrm>
        </p:grpSpPr>
        <p:sp>
          <p:nvSpPr>
            <p:cNvPr id="1349" name="Google Shape;1349;p116"/>
            <p:cNvSpPr/>
            <p:nvPr/>
          </p:nvSpPr>
          <p:spPr>
            <a:xfrm>
              <a:off x="2573110" y="1105863"/>
              <a:ext cx="1396800" cy="1209900"/>
            </a:xfrm>
            <a:prstGeom prst="hexagon">
              <a:avLst>
                <a:gd name="adj" fmla="val 28868"/>
                <a:gd name="vf" fmla="val 11547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116"/>
            <p:cNvSpPr txBox="1"/>
            <p:nvPr/>
          </p:nvSpPr>
          <p:spPr>
            <a:xfrm>
              <a:off x="2796686" y="2047634"/>
              <a:ext cx="9765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1.1bn </a:t>
              </a:r>
              <a:r>
                <a:rPr lang="en" sz="1333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r>
                <a:rPr lang="en" sz="1333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endParaRPr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sp>
        <p:nvSpPr>
          <p:cNvPr id="1351" name="Google Shape;1351;p116"/>
          <p:cNvSpPr txBox="1">
            <a:spLocks noGrp="1"/>
          </p:cNvSpPr>
          <p:nvPr>
            <p:ph type="title" idx="2"/>
          </p:nvPr>
        </p:nvSpPr>
        <p:spPr>
          <a:xfrm>
            <a:off x="413767" y="316800"/>
            <a:ext cx="901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FFFF"/>
                </a:solidFill>
              </a:rPr>
              <a:t>… who’s paying for this stuff anyway?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352" name="Google Shape;1352;p116"/>
          <p:cNvGrpSpPr/>
          <p:nvPr/>
        </p:nvGrpSpPr>
        <p:grpSpPr>
          <a:xfrm>
            <a:off x="3555810" y="4843319"/>
            <a:ext cx="1350401" cy="1161300"/>
            <a:chOff x="1715376" y="1468836"/>
            <a:chExt cx="1106161" cy="951261"/>
          </a:xfrm>
        </p:grpSpPr>
        <p:pic>
          <p:nvPicPr>
            <p:cNvPr id="1353" name="Google Shape;1353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9517" y="1468836"/>
              <a:ext cx="1102021" cy="951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116"/>
            <p:cNvSpPr txBox="1"/>
            <p:nvPr/>
          </p:nvSpPr>
          <p:spPr>
            <a:xfrm>
              <a:off x="1715376" y="15261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4.3m</a:t>
              </a:r>
              <a:endParaRPr sz="16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Grants</a:t>
              </a:r>
              <a:endParaRPr sz="1333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2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$1.3 trillion in funding</a:t>
              </a: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55" name="Google Shape;1355;p116"/>
          <p:cNvGrpSpPr/>
          <p:nvPr/>
        </p:nvGrpSpPr>
        <p:grpSpPr>
          <a:xfrm>
            <a:off x="499208" y="1256810"/>
            <a:ext cx="1375447" cy="1192844"/>
            <a:chOff x="2935738" y="3485136"/>
            <a:chExt cx="1126676" cy="977100"/>
          </a:xfrm>
        </p:grpSpPr>
        <p:pic>
          <p:nvPicPr>
            <p:cNvPr id="1356" name="Google Shape;1356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35738" y="3485136"/>
              <a:ext cx="1126676" cy="9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116"/>
            <p:cNvSpPr txBox="1"/>
            <p:nvPr/>
          </p:nvSpPr>
          <p:spPr>
            <a:xfrm>
              <a:off x="2957276" y="35556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Datasets</a:t>
              </a:r>
              <a:endParaRPr sz="1067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81" name="Google Shape;1381;p116"/>
          <p:cNvGrpSpPr/>
          <p:nvPr/>
        </p:nvGrpSpPr>
        <p:grpSpPr>
          <a:xfrm>
            <a:off x="3544099" y="1458289"/>
            <a:ext cx="1396191" cy="1193164"/>
            <a:chOff x="2658074" y="1093716"/>
            <a:chExt cx="1047143" cy="894873"/>
          </a:xfrm>
        </p:grpSpPr>
        <p:pic>
          <p:nvPicPr>
            <p:cNvPr id="1382" name="Google Shape;1382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8074" y="1093716"/>
              <a:ext cx="1031584" cy="894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116"/>
            <p:cNvSpPr txBox="1"/>
            <p:nvPr/>
          </p:nvSpPr>
          <p:spPr>
            <a:xfrm>
              <a:off x="2662117" y="1173233"/>
              <a:ext cx="10431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98m</a:t>
              </a:r>
              <a:endParaRPr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Publications</a:t>
              </a:r>
              <a:b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</a:b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improved metadata</a:t>
              </a:r>
              <a:endParaRPr sz="12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of 65m</a:t>
              </a:r>
              <a:endParaRPr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88" name="Google Shape;1388;p116"/>
          <p:cNvSpPr/>
          <p:nvPr/>
        </p:nvSpPr>
        <p:spPr>
          <a:xfrm rot="5400000">
            <a:off x="3437800" y="3893333"/>
            <a:ext cx="1614400" cy="189204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0" name="Google Shape;1390;p116"/>
          <p:cNvSpPr txBox="1"/>
          <p:nvPr/>
        </p:nvSpPr>
        <p:spPr>
          <a:xfrm rot="-5400916">
            <a:off x="3494399" y="3803475"/>
            <a:ext cx="1501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333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11m </a:t>
            </a:r>
            <a:r>
              <a:rPr lang="en" sz="1333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lins</a:t>
            </a:r>
            <a:br>
              <a:rPr lang="en" sz="1333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1333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17m</a:t>
            </a:r>
            <a:r>
              <a:rPr lang="en" sz="1333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to funders</a:t>
            </a:r>
            <a:endParaRPr sz="1333" dirty="0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50" name="Google Shape;1368;p116">
            <a:extLst>
              <a:ext uri="{FF2B5EF4-FFF2-40B4-BE49-F238E27FC236}">
                <a16:creationId xmlns:a16="http://schemas.microsoft.com/office/drawing/2014/main" id="{740CBD0D-8481-7749-A4D1-BCA93C83A480}"/>
              </a:ext>
            </a:extLst>
          </p:cNvPr>
          <p:cNvSpPr/>
          <p:nvPr/>
        </p:nvSpPr>
        <p:spPr>
          <a:xfrm rot="693747">
            <a:off x="1863890" y="1919638"/>
            <a:ext cx="1565698" cy="197591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5422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6"/>
          <p:cNvSpPr txBox="1"/>
          <p:nvPr/>
        </p:nvSpPr>
        <p:spPr>
          <a:xfrm rot="-585198">
            <a:off x="7275001" y="4299587"/>
            <a:ext cx="2408411" cy="28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167k </a:t>
            </a:r>
            <a: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links</a:t>
            </a:r>
            <a:endParaRPr sz="1333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ct val="115000"/>
              </a:lnSpc>
            </a:pPr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222k</a:t>
            </a:r>
            <a:r>
              <a:rPr lang="en"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rPr>
              <a:t> to funders</a:t>
            </a:r>
            <a:endParaRPr sz="1333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1348" name="Google Shape;1348;p116"/>
          <p:cNvGrpSpPr/>
          <p:nvPr/>
        </p:nvGrpSpPr>
        <p:grpSpPr>
          <a:xfrm>
            <a:off x="3430813" y="1474484"/>
            <a:ext cx="1862400" cy="1613200"/>
            <a:chOff x="2573110" y="1105863"/>
            <a:chExt cx="1396800" cy="1209900"/>
          </a:xfrm>
        </p:grpSpPr>
        <p:sp>
          <p:nvSpPr>
            <p:cNvPr id="1349" name="Google Shape;1349;p116"/>
            <p:cNvSpPr/>
            <p:nvPr/>
          </p:nvSpPr>
          <p:spPr>
            <a:xfrm>
              <a:off x="2573110" y="1105863"/>
              <a:ext cx="1396800" cy="1209900"/>
            </a:xfrm>
            <a:prstGeom prst="hexagon">
              <a:avLst>
                <a:gd name="adj" fmla="val 28868"/>
                <a:gd name="vf" fmla="val 11547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116"/>
            <p:cNvSpPr txBox="1"/>
            <p:nvPr/>
          </p:nvSpPr>
          <p:spPr>
            <a:xfrm>
              <a:off x="2796686" y="2047634"/>
              <a:ext cx="9765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1.1bn </a:t>
              </a:r>
              <a:r>
                <a:rPr lang="en" sz="1333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r>
                <a:rPr lang="en" sz="1333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endParaRPr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sp>
        <p:nvSpPr>
          <p:cNvPr id="1351" name="Google Shape;1351;p116"/>
          <p:cNvSpPr txBox="1">
            <a:spLocks noGrp="1"/>
          </p:cNvSpPr>
          <p:nvPr>
            <p:ph type="title" idx="2"/>
          </p:nvPr>
        </p:nvSpPr>
        <p:spPr>
          <a:xfrm>
            <a:off x="413767" y="316800"/>
            <a:ext cx="901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FFFF"/>
                </a:solidFill>
              </a:rPr>
              <a:t>… if we can connect to one, we can connect to all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352" name="Google Shape;1352;p116"/>
          <p:cNvGrpSpPr/>
          <p:nvPr/>
        </p:nvGrpSpPr>
        <p:grpSpPr>
          <a:xfrm>
            <a:off x="3555810" y="4843319"/>
            <a:ext cx="1350401" cy="1161300"/>
            <a:chOff x="1715376" y="1468836"/>
            <a:chExt cx="1106161" cy="951261"/>
          </a:xfrm>
        </p:grpSpPr>
        <p:pic>
          <p:nvPicPr>
            <p:cNvPr id="1353" name="Google Shape;1353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9517" y="1468836"/>
              <a:ext cx="1102021" cy="951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116"/>
            <p:cNvSpPr txBox="1"/>
            <p:nvPr/>
          </p:nvSpPr>
          <p:spPr>
            <a:xfrm>
              <a:off x="1715376" y="15261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4.3m</a:t>
              </a:r>
              <a:endParaRPr sz="16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Grants</a:t>
              </a:r>
              <a:endParaRPr sz="1333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2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$1.3 trillion in funding</a:t>
              </a: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55" name="Google Shape;1355;p116"/>
          <p:cNvGrpSpPr/>
          <p:nvPr/>
        </p:nvGrpSpPr>
        <p:grpSpPr>
          <a:xfrm>
            <a:off x="499208" y="1256810"/>
            <a:ext cx="1375447" cy="1192844"/>
            <a:chOff x="2935738" y="3485136"/>
            <a:chExt cx="1126676" cy="977100"/>
          </a:xfrm>
        </p:grpSpPr>
        <p:pic>
          <p:nvPicPr>
            <p:cNvPr id="1356" name="Google Shape;1356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35738" y="3485136"/>
              <a:ext cx="1126676" cy="9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116"/>
            <p:cNvSpPr txBox="1"/>
            <p:nvPr/>
          </p:nvSpPr>
          <p:spPr>
            <a:xfrm>
              <a:off x="2957276" y="35556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Datasets</a:t>
              </a:r>
              <a:endParaRPr sz="1067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58" name="Google Shape;1358;p116"/>
          <p:cNvGrpSpPr/>
          <p:nvPr/>
        </p:nvGrpSpPr>
        <p:grpSpPr>
          <a:xfrm>
            <a:off x="5256201" y="1430233"/>
            <a:ext cx="3086207" cy="1240200"/>
            <a:chOff x="3942150" y="1072675"/>
            <a:chExt cx="2314655" cy="930150"/>
          </a:xfrm>
        </p:grpSpPr>
        <p:grpSp>
          <p:nvGrpSpPr>
            <p:cNvPr id="1359" name="Google Shape;1359;p116"/>
            <p:cNvGrpSpPr/>
            <p:nvPr/>
          </p:nvGrpSpPr>
          <p:grpSpPr>
            <a:xfrm>
              <a:off x="3942150" y="1072675"/>
              <a:ext cx="1201437" cy="286950"/>
              <a:chOff x="3942150" y="1072675"/>
              <a:chExt cx="1201437" cy="286950"/>
            </a:xfrm>
          </p:grpSpPr>
          <p:sp>
            <p:nvSpPr>
              <p:cNvPr id="1360" name="Google Shape;1360;p116"/>
              <p:cNvSpPr/>
              <p:nvPr/>
            </p:nvSpPr>
            <p:spPr>
              <a:xfrm>
                <a:off x="3958887" y="1218025"/>
                <a:ext cx="1184700" cy="141600"/>
              </a:xfrm>
              <a:prstGeom prst="rightArrow">
                <a:avLst>
                  <a:gd name="adj1" fmla="val 14018"/>
                  <a:gd name="adj2" fmla="val 93331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B3B3B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1" name="Google Shape;1361;p116"/>
              <p:cNvSpPr txBox="1"/>
              <p:nvPr/>
            </p:nvSpPr>
            <p:spPr>
              <a:xfrm>
                <a:off x="3942150" y="1072675"/>
                <a:ext cx="1184700" cy="21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333" b="1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778k </a:t>
                </a:r>
                <a:r>
                  <a:rPr lang="en" sz="1333">
                    <a:solidFill>
                      <a:srgbClr val="FFFFFF"/>
                    </a:solidFill>
                    <a:latin typeface="Muli"/>
                    <a:ea typeface="Muli"/>
                    <a:cs typeface="Muli"/>
                    <a:sym typeface="Muli"/>
                  </a:rPr>
                  <a:t>links</a:t>
                </a:r>
                <a:r>
                  <a:rPr lang="en" sz="1333">
                    <a:solidFill>
                      <a:srgbClr val="FFFFFF"/>
                    </a:solidFill>
                    <a:latin typeface="Muli Light"/>
                    <a:ea typeface="Muli Light"/>
                    <a:cs typeface="Muli Light"/>
                    <a:sym typeface="Muli Light"/>
                  </a:rPr>
                  <a:t> </a:t>
                </a:r>
                <a:endParaRPr sz="1333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endParaRPr>
              </a:p>
            </p:txBody>
          </p:sp>
        </p:grpSp>
        <p:sp>
          <p:nvSpPr>
            <p:cNvPr id="1362" name="Google Shape;1362;p116"/>
            <p:cNvSpPr txBox="1"/>
            <p:nvPr/>
          </p:nvSpPr>
          <p:spPr>
            <a:xfrm>
              <a:off x="3951892" y="1330650"/>
              <a:ext cx="11847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428k </a:t>
              </a:r>
              <a:r>
                <a:rPr lang="en" sz="1333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r>
                <a:rPr lang="en" sz="1333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endParaRPr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1363" name="Google Shape;1363;p116"/>
            <p:cNvSpPr/>
            <p:nvPr/>
          </p:nvSpPr>
          <p:spPr>
            <a:xfrm rot="10800000">
              <a:off x="3942150" y="1476050"/>
              <a:ext cx="1184700" cy="141600"/>
            </a:xfrm>
            <a:prstGeom prst="rightArrow">
              <a:avLst>
                <a:gd name="adj1" fmla="val 13770"/>
                <a:gd name="adj2" fmla="val 93331"/>
              </a:avLst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64" name="Google Shape;1364;p116"/>
            <p:cNvGrpSpPr/>
            <p:nvPr/>
          </p:nvGrpSpPr>
          <p:grpSpPr>
            <a:xfrm>
              <a:off x="5213891" y="1095946"/>
              <a:ext cx="1042914" cy="906879"/>
              <a:chOff x="6114091" y="1095946"/>
              <a:chExt cx="1042914" cy="906879"/>
            </a:xfrm>
          </p:grpSpPr>
          <p:pic>
            <p:nvPicPr>
              <p:cNvPr id="1365" name="Google Shape;1365;p1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14091" y="1095946"/>
                <a:ext cx="1042914" cy="9068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6" name="Google Shape;1366;p116"/>
              <p:cNvSpPr txBox="1"/>
              <p:nvPr/>
            </p:nvSpPr>
            <p:spPr>
              <a:xfrm>
                <a:off x="6114097" y="1166547"/>
                <a:ext cx="992100" cy="76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445k</a:t>
                </a:r>
                <a:endParaRPr sz="16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Clinical</a:t>
                </a:r>
                <a:b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</a:br>
                <a: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trials</a:t>
                </a:r>
                <a:endParaRPr sz="1333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</p:grpSp>
      <p:grpSp>
        <p:nvGrpSpPr>
          <p:cNvPr id="1367" name="Google Shape;1367;p116"/>
          <p:cNvGrpSpPr/>
          <p:nvPr/>
        </p:nvGrpSpPr>
        <p:grpSpPr>
          <a:xfrm>
            <a:off x="5139540" y="2928287"/>
            <a:ext cx="4369163" cy="294755"/>
            <a:chOff x="3785200" y="2533094"/>
            <a:chExt cx="3276872" cy="221066"/>
          </a:xfrm>
        </p:grpSpPr>
        <p:sp>
          <p:nvSpPr>
            <p:cNvPr id="1368" name="Google Shape;1368;p116"/>
            <p:cNvSpPr/>
            <p:nvPr/>
          </p:nvSpPr>
          <p:spPr>
            <a:xfrm rot="11699656">
              <a:off x="3785200" y="2612259"/>
              <a:ext cx="3276872" cy="141901"/>
            </a:xfrm>
            <a:prstGeom prst="rightArrow">
              <a:avLst>
                <a:gd name="adj1" fmla="val 14225"/>
                <a:gd name="adj2" fmla="val 93331"/>
              </a:avLst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116"/>
            <p:cNvSpPr txBox="1"/>
            <p:nvPr/>
          </p:nvSpPr>
          <p:spPr>
            <a:xfrm rot="897287">
              <a:off x="5576715" y="2533094"/>
              <a:ext cx="1184623" cy="216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9.2m </a:t>
              </a:r>
              <a:r>
                <a:rPr lang="en" sz="1333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r>
                <a:rPr lang="en" sz="1333" dirty="0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endParaRPr sz="1333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70" name="Google Shape;1370;p116"/>
          <p:cNvGrpSpPr/>
          <p:nvPr/>
        </p:nvGrpSpPr>
        <p:grpSpPr>
          <a:xfrm>
            <a:off x="9471803" y="2958886"/>
            <a:ext cx="1862400" cy="1636188"/>
            <a:chOff x="7103852" y="2219164"/>
            <a:chExt cx="1396800" cy="1227141"/>
          </a:xfrm>
        </p:grpSpPr>
        <p:sp>
          <p:nvSpPr>
            <p:cNvPr id="1371" name="Google Shape;1371;p116"/>
            <p:cNvSpPr/>
            <p:nvPr/>
          </p:nvSpPr>
          <p:spPr>
            <a:xfrm>
              <a:off x="7103852" y="2236404"/>
              <a:ext cx="1396800" cy="1209900"/>
            </a:xfrm>
            <a:prstGeom prst="hexagon">
              <a:avLst>
                <a:gd name="adj" fmla="val 28868"/>
                <a:gd name="vf" fmla="val 11547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372" name="Google Shape;1372;p116"/>
            <p:cNvGrpSpPr/>
            <p:nvPr/>
          </p:nvGrpSpPr>
          <p:grpSpPr>
            <a:xfrm>
              <a:off x="7187928" y="2219164"/>
              <a:ext cx="1023091" cy="892012"/>
              <a:chOff x="2910975" y="2099775"/>
              <a:chExt cx="1117400" cy="974237"/>
            </a:xfrm>
          </p:grpSpPr>
          <p:pic>
            <p:nvPicPr>
              <p:cNvPr id="1373" name="Google Shape;1373;p1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10975" y="2103388"/>
                <a:ext cx="1117400" cy="9706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4" name="Google Shape;1374;p116"/>
              <p:cNvSpPr txBox="1"/>
              <p:nvPr/>
            </p:nvSpPr>
            <p:spPr>
              <a:xfrm>
                <a:off x="2935750" y="2099775"/>
                <a:ext cx="1067700" cy="95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38m</a:t>
                </a:r>
                <a:endParaRPr sz="16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" sz="1333">
                    <a:solidFill>
                      <a:schemeClr val="lt1"/>
                    </a:solidFill>
                    <a:latin typeface="Muli SemiBold"/>
                    <a:ea typeface="Muli SemiBold"/>
                    <a:cs typeface="Muli SemiBold"/>
                    <a:sym typeface="Muli SemiBold"/>
                  </a:rPr>
                  <a:t>Patents</a:t>
                </a:r>
                <a:endParaRPr sz="1333">
                  <a:latin typeface="Muli SemiBold"/>
                  <a:ea typeface="Muli SemiBold"/>
                  <a:cs typeface="Muli SemiBold"/>
                  <a:sym typeface="Muli SemiBold"/>
                </a:endParaRPr>
              </a:p>
            </p:txBody>
          </p:sp>
        </p:grpSp>
        <p:sp>
          <p:nvSpPr>
            <p:cNvPr id="1375" name="Google Shape;1375;p116"/>
            <p:cNvSpPr txBox="1"/>
            <p:nvPr/>
          </p:nvSpPr>
          <p:spPr>
            <a:xfrm>
              <a:off x="7312034" y="3167725"/>
              <a:ext cx="9765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320m </a:t>
              </a:r>
              <a:r>
                <a:rPr lang="en" sz="1333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r>
                <a:rPr lang="en" sz="1333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endParaRPr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76" name="Google Shape;1376;p116"/>
          <p:cNvGrpSpPr/>
          <p:nvPr/>
        </p:nvGrpSpPr>
        <p:grpSpPr>
          <a:xfrm>
            <a:off x="1236419" y="2438136"/>
            <a:ext cx="2306661" cy="1711069"/>
            <a:chOff x="927314" y="1828602"/>
            <a:chExt cx="1729996" cy="1283302"/>
          </a:xfrm>
        </p:grpSpPr>
        <p:grpSp>
          <p:nvGrpSpPr>
            <p:cNvPr id="1377" name="Google Shape;1377;p116"/>
            <p:cNvGrpSpPr/>
            <p:nvPr/>
          </p:nvGrpSpPr>
          <p:grpSpPr>
            <a:xfrm>
              <a:off x="927314" y="2218438"/>
              <a:ext cx="1027464" cy="893465"/>
              <a:chOff x="4176650" y="2865275"/>
              <a:chExt cx="1122176" cy="975825"/>
            </a:xfrm>
          </p:grpSpPr>
          <p:pic>
            <p:nvPicPr>
              <p:cNvPr id="1378" name="Google Shape;1378;p11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176650" y="2865275"/>
                <a:ext cx="1122175" cy="975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9" name="Google Shape;1379;p116"/>
              <p:cNvSpPr txBox="1"/>
              <p:nvPr/>
            </p:nvSpPr>
            <p:spPr>
              <a:xfrm>
                <a:off x="4215226" y="2935138"/>
                <a:ext cx="1083600" cy="8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94m</a:t>
                </a:r>
                <a:endParaRPr sz="16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Altmetric</a:t>
                </a:r>
                <a:b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</a:br>
                <a: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data </a:t>
                </a:r>
                <a:endParaRPr sz="1333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" sz="1333" b="1">
                    <a:solidFill>
                      <a:schemeClr val="lt1"/>
                    </a:solidFill>
                    <a:latin typeface="Muli"/>
                    <a:ea typeface="Muli"/>
                    <a:cs typeface="Muli"/>
                    <a:sym typeface="Muli"/>
                  </a:rPr>
                  <a:t>points</a:t>
                </a:r>
                <a:endParaRPr sz="1333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1380" name="Google Shape;1380;p116"/>
            <p:cNvSpPr txBox="1"/>
            <p:nvPr/>
          </p:nvSpPr>
          <p:spPr>
            <a:xfrm rot="-1583325">
              <a:off x="1782525" y="2011129"/>
              <a:ext cx="872071" cy="216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9.6m </a:t>
              </a:r>
              <a:r>
                <a:rPr lang="en" sz="1333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links</a:t>
              </a:r>
              <a:endParaRPr sz="1333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grpSp>
        <p:nvGrpSpPr>
          <p:cNvPr id="1381" name="Google Shape;1381;p116"/>
          <p:cNvGrpSpPr/>
          <p:nvPr/>
        </p:nvGrpSpPr>
        <p:grpSpPr>
          <a:xfrm>
            <a:off x="3544099" y="1458289"/>
            <a:ext cx="1396191" cy="1193164"/>
            <a:chOff x="2658074" y="1093716"/>
            <a:chExt cx="1047143" cy="894873"/>
          </a:xfrm>
        </p:grpSpPr>
        <p:pic>
          <p:nvPicPr>
            <p:cNvPr id="1382" name="Google Shape;1382;p1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8074" y="1093716"/>
              <a:ext cx="1031584" cy="894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116"/>
            <p:cNvSpPr txBox="1"/>
            <p:nvPr/>
          </p:nvSpPr>
          <p:spPr>
            <a:xfrm>
              <a:off x="2662117" y="1173233"/>
              <a:ext cx="1043100" cy="7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98m</a:t>
              </a:r>
              <a:endParaRPr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Publications</a:t>
              </a:r>
              <a:br>
                <a:rPr lang="en" sz="1600" b="1" dirty="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</a:b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improved metadata</a:t>
              </a:r>
              <a:endParaRPr sz="12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of 65m</a:t>
              </a:r>
              <a:endParaRPr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384" name="Google Shape;1384;p116"/>
          <p:cNvSpPr txBox="1"/>
          <p:nvPr/>
        </p:nvSpPr>
        <p:spPr>
          <a:xfrm rot="2028770">
            <a:off x="5713370" y="3914376"/>
            <a:ext cx="1501577" cy="28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777k </a:t>
            </a:r>
            <a: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links</a:t>
            </a:r>
            <a:endParaRPr sz="1333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385" name="Google Shape;1385;p116"/>
          <p:cNvSpPr txBox="1"/>
          <p:nvPr/>
        </p:nvSpPr>
        <p:spPr>
          <a:xfrm rot="-2641058">
            <a:off x="4474897" y="4066578"/>
            <a:ext cx="1501267" cy="28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21k </a:t>
            </a:r>
            <a: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links</a:t>
            </a:r>
            <a:endParaRPr sz="1333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ct val="115000"/>
              </a:lnSpc>
            </a:pPr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599k </a:t>
            </a:r>
            <a: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 funders</a:t>
            </a:r>
            <a:endParaRPr sz="1333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386" name="Google Shape;1386;p116"/>
          <p:cNvSpPr/>
          <p:nvPr/>
        </p:nvSpPr>
        <p:spPr>
          <a:xfrm rot="-8760340">
            <a:off x="4632419" y="3859245"/>
            <a:ext cx="2903896" cy="189376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7" name="Google Shape;1387;p116"/>
          <p:cNvSpPr/>
          <p:nvPr/>
        </p:nvSpPr>
        <p:spPr>
          <a:xfrm rot="8160305">
            <a:off x="4136827" y="3527676"/>
            <a:ext cx="3386148" cy="189248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8" name="Google Shape;1388;p116"/>
          <p:cNvSpPr/>
          <p:nvPr/>
        </p:nvSpPr>
        <p:spPr>
          <a:xfrm rot="5400000">
            <a:off x="3437800" y="3893333"/>
            <a:ext cx="1614400" cy="189204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9" name="Google Shape;1389;p116"/>
          <p:cNvSpPr/>
          <p:nvPr/>
        </p:nvSpPr>
        <p:spPr>
          <a:xfrm rot="10199049">
            <a:off x="4793106" y="4551710"/>
            <a:ext cx="4894189" cy="189388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0" name="Google Shape;1390;p116"/>
          <p:cNvSpPr txBox="1"/>
          <p:nvPr/>
        </p:nvSpPr>
        <p:spPr>
          <a:xfrm rot="-5400916">
            <a:off x="3494399" y="3803475"/>
            <a:ext cx="1501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11m </a:t>
            </a:r>
            <a: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links</a:t>
            </a:r>
            <a:b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1333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17m</a:t>
            </a:r>
            <a:r>
              <a:rPr lang="en" sz="133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to funders</a:t>
            </a:r>
            <a:endParaRPr sz="1333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391" name="Google Shape;1391;p116"/>
          <p:cNvSpPr/>
          <p:nvPr/>
        </p:nvSpPr>
        <p:spPr>
          <a:xfrm rot="9178148">
            <a:off x="2393534" y="2879455"/>
            <a:ext cx="1232204" cy="188573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7" name="Google Shape;1355;p116">
            <a:extLst>
              <a:ext uri="{FF2B5EF4-FFF2-40B4-BE49-F238E27FC236}">
                <a16:creationId xmlns:a16="http://schemas.microsoft.com/office/drawing/2014/main" id="{2757C87D-3174-574C-9F04-5B423CE3966F}"/>
              </a:ext>
            </a:extLst>
          </p:cNvPr>
          <p:cNvGrpSpPr/>
          <p:nvPr/>
        </p:nvGrpSpPr>
        <p:grpSpPr>
          <a:xfrm>
            <a:off x="7111811" y="4979871"/>
            <a:ext cx="1375447" cy="1192844"/>
            <a:chOff x="2935738" y="3485136"/>
            <a:chExt cx="1126676" cy="977100"/>
          </a:xfrm>
        </p:grpSpPr>
        <p:pic>
          <p:nvPicPr>
            <p:cNvPr id="48" name="Google Shape;1356;p116">
              <a:extLst>
                <a:ext uri="{FF2B5EF4-FFF2-40B4-BE49-F238E27FC236}">
                  <a16:creationId xmlns:a16="http://schemas.microsoft.com/office/drawing/2014/main" id="{5866AA1B-01DE-BE4D-AE70-2234D23DDB6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35738" y="3485136"/>
              <a:ext cx="1126676" cy="97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1357;p116">
              <a:extLst>
                <a:ext uri="{FF2B5EF4-FFF2-40B4-BE49-F238E27FC236}">
                  <a16:creationId xmlns:a16="http://schemas.microsoft.com/office/drawing/2014/main" id="{92DCBE41-B79A-9C49-B159-B7262AC07806}"/>
                </a:ext>
              </a:extLst>
            </p:cNvPr>
            <p:cNvSpPr txBox="1"/>
            <p:nvPr/>
          </p:nvSpPr>
          <p:spPr>
            <a:xfrm>
              <a:off x="2957276" y="3555625"/>
              <a:ext cx="1083600" cy="8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385k</a:t>
              </a:r>
              <a:endParaRPr sz="16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ctr"/>
              <a:r>
                <a:rPr lang="en" sz="1333" b="1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Policy documents</a:t>
              </a:r>
              <a:endParaRPr sz="1067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</p:grpSp>
      <p:sp>
        <p:nvSpPr>
          <p:cNvPr id="50" name="Google Shape;1368;p116">
            <a:extLst>
              <a:ext uri="{FF2B5EF4-FFF2-40B4-BE49-F238E27FC236}">
                <a16:creationId xmlns:a16="http://schemas.microsoft.com/office/drawing/2014/main" id="{740CBD0D-8481-7749-A4D1-BCA93C83A480}"/>
              </a:ext>
            </a:extLst>
          </p:cNvPr>
          <p:cNvSpPr/>
          <p:nvPr/>
        </p:nvSpPr>
        <p:spPr>
          <a:xfrm rot="693747">
            <a:off x="1863890" y="1919638"/>
            <a:ext cx="1565698" cy="197591"/>
          </a:xfrm>
          <a:prstGeom prst="rightArrow">
            <a:avLst>
              <a:gd name="adj1" fmla="val 14225"/>
              <a:gd name="adj2" fmla="val 93331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2557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11"/>
          <p:cNvSpPr txBox="1">
            <a:spLocks noGrp="1"/>
          </p:cNvSpPr>
          <p:nvPr>
            <p:ph type="title"/>
          </p:nvPr>
        </p:nvSpPr>
        <p:spPr>
          <a:xfrm>
            <a:off x="341933" y="584400"/>
            <a:ext cx="44736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Context!</a:t>
            </a:r>
            <a:endParaRPr dirty="0"/>
          </a:p>
        </p:txBody>
      </p:sp>
      <p:pic>
        <p:nvPicPr>
          <p:cNvPr id="1255" name="Google Shape;125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01" y="2299800"/>
            <a:ext cx="3995339" cy="27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600" y="584404"/>
            <a:ext cx="1486800" cy="12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4700" y="1712784"/>
            <a:ext cx="1412800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8900" y="561197"/>
            <a:ext cx="1238800" cy="9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3667" y="2561549"/>
            <a:ext cx="1629200" cy="13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37267" y="4202273"/>
            <a:ext cx="1629199" cy="116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9855" y="5560697"/>
            <a:ext cx="1948279" cy="83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4567" y="5369431"/>
            <a:ext cx="1682732" cy="11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933" y="4050117"/>
            <a:ext cx="1787267" cy="11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1034" y="5135703"/>
            <a:ext cx="1629193" cy="142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8333" y="2418001"/>
            <a:ext cx="2019267" cy="12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169151" y="399339"/>
            <a:ext cx="1687821" cy="106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7" name="Google Shape;1267;p111"/>
          <p:cNvCxnSpPr>
            <a:stCxn id="1255" idx="0"/>
            <a:endCxn id="1256" idx="2"/>
          </p:cNvCxnSpPr>
          <p:nvPr/>
        </p:nvCxnSpPr>
        <p:spPr>
          <a:xfrm rot="10800000">
            <a:off x="5310871" y="1865000"/>
            <a:ext cx="910400" cy="4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111"/>
          <p:cNvCxnSpPr>
            <a:stCxn id="1255" idx="0"/>
            <a:endCxn id="1258" idx="2"/>
          </p:cNvCxnSpPr>
          <p:nvPr/>
        </p:nvCxnSpPr>
        <p:spPr>
          <a:xfrm rot="10800000" flipH="1">
            <a:off x="6221271" y="1550600"/>
            <a:ext cx="1107200" cy="7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111"/>
          <p:cNvCxnSpPr>
            <a:stCxn id="1255" idx="0"/>
            <a:endCxn id="1266" idx="2"/>
          </p:cNvCxnSpPr>
          <p:nvPr/>
        </p:nvCxnSpPr>
        <p:spPr>
          <a:xfrm rot="10800000" flipH="1">
            <a:off x="6221271" y="1463000"/>
            <a:ext cx="3791600" cy="8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111"/>
          <p:cNvCxnSpPr>
            <a:stCxn id="1255" idx="3"/>
            <a:endCxn id="1257" idx="2"/>
          </p:cNvCxnSpPr>
          <p:nvPr/>
        </p:nvCxnSpPr>
        <p:spPr>
          <a:xfrm rot="10800000" flipH="1">
            <a:off x="8218940" y="2403800"/>
            <a:ext cx="2212000" cy="12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111"/>
          <p:cNvCxnSpPr>
            <a:stCxn id="1255" idx="3"/>
            <a:endCxn id="1259" idx="1"/>
          </p:cNvCxnSpPr>
          <p:nvPr/>
        </p:nvCxnSpPr>
        <p:spPr>
          <a:xfrm rot="10800000" flipH="1">
            <a:off x="8218940" y="3259000"/>
            <a:ext cx="1834800" cy="4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111"/>
          <p:cNvCxnSpPr>
            <a:stCxn id="1255" idx="3"/>
            <a:endCxn id="1260" idx="1"/>
          </p:cNvCxnSpPr>
          <p:nvPr/>
        </p:nvCxnSpPr>
        <p:spPr>
          <a:xfrm>
            <a:off x="8218940" y="3687000"/>
            <a:ext cx="1118400" cy="10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111"/>
          <p:cNvCxnSpPr>
            <a:stCxn id="1255" idx="2"/>
            <a:endCxn id="1262" idx="0"/>
          </p:cNvCxnSpPr>
          <p:nvPr/>
        </p:nvCxnSpPr>
        <p:spPr>
          <a:xfrm>
            <a:off x="6221271" y="5074200"/>
            <a:ext cx="1864800" cy="2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111"/>
          <p:cNvCxnSpPr>
            <a:stCxn id="1255" idx="2"/>
            <a:endCxn id="1261" idx="0"/>
          </p:cNvCxnSpPr>
          <p:nvPr/>
        </p:nvCxnSpPr>
        <p:spPr>
          <a:xfrm flipH="1">
            <a:off x="5604071" y="5074200"/>
            <a:ext cx="617200" cy="4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111"/>
          <p:cNvCxnSpPr>
            <a:stCxn id="1255" idx="2"/>
            <a:endCxn id="1264" idx="0"/>
          </p:cNvCxnSpPr>
          <p:nvPr/>
        </p:nvCxnSpPr>
        <p:spPr>
          <a:xfrm flipH="1">
            <a:off x="3075671" y="5074200"/>
            <a:ext cx="3145600" cy="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6" name="Google Shape;1276;p111"/>
          <p:cNvCxnSpPr>
            <a:stCxn id="1255" idx="1"/>
            <a:endCxn id="1263" idx="3"/>
          </p:cNvCxnSpPr>
          <p:nvPr/>
        </p:nvCxnSpPr>
        <p:spPr>
          <a:xfrm flipH="1">
            <a:off x="2129201" y="3687000"/>
            <a:ext cx="2094400" cy="9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7" name="Google Shape;1277;p111"/>
          <p:cNvCxnSpPr>
            <a:stCxn id="1255" idx="1"/>
            <a:endCxn id="1265" idx="3"/>
          </p:cNvCxnSpPr>
          <p:nvPr/>
        </p:nvCxnSpPr>
        <p:spPr>
          <a:xfrm rot="10800000">
            <a:off x="2787601" y="3058200"/>
            <a:ext cx="1436000" cy="6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5563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797AB-DA83-BA4B-8534-490AB482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9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1C487-5CE7-7947-8614-61B9C00A7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7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mension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648</Words>
  <Application>Microsoft Macintosh PowerPoint</Application>
  <PresentationFormat>Widescreen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Muli</vt:lpstr>
      <vt:lpstr>Muli Light</vt:lpstr>
      <vt:lpstr>Muli SemiBold</vt:lpstr>
      <vt:lpstr>Arial</vt:lpstr>
      <vt:lpstr>Avenir</vt:lpstr>
      <vt:lpstr>Calibri</vt:lpstr>
      <vt:lpstr>Calibri Light</vt:lpstr>
      <vt:lpstr>Verdana</vt:lpstr>
      <vt:lpstr>Office Theme</vt:lpstr>
      <vt:lpstr>Dimensions</vt:lpstr>
      <vt:lpstr>Dimensions of Rich Context</vt:lpstr>
      <vt:lpstr>Datasets… in a vacuum</vt:lpstr>
      <vt:lpstr>Making a key connection…</vt:lpstr>
      <vt:lpstr>… more context</vt:lpstr>
      <vt:lpstr>… who’s paying for this stuff anyway?</vt:lpstr>
      <vt:lpstr>… if we can connect to one, we can connect to all</vt:lpstr>
      <vt:lpstr>Context!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Chase</dc:creator>
  <cp:lastModifiedBy>John Chase</cp:lastModifiedBy>
  <cp:revision>9</cp:revision>
  <dcterms:created xsi:type="dcterms:W3CDTF">2019-02-01T02:07:23Z</dcterms:created>
  <dcterms:modified xsi:type="dcterms:W3CDTF">2019-02-15T13:48:56Z</dcterms:modified>
</cp:coreProperties>
</file>